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64" r:id="rId2"/>
    <p:sldId id="266" r:id="rId3"/>
    <p:sldId id="265" r:id="rId4"/>
    <p:sldId id="267" r:id="rId5"/>
    <p:sldId id="268" r:id="rId6"/>
    <p:sldId id="269" r:id="rId7"/>
    <p:sldId id="270" r:id="rId8"/>
    <p:sldId id="271" r:id="rId9"/>
    <p:sldId id="272" r:id="rId10"/>
    <p:sldId id="273" r:id="rId11"/>
    <p:sldId id="274" r:id="rId1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EFEFE"/>
    <a:srgbClr val="898989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90" d="100"/>
          <a:sy n="90" d="100"/>
        </p:scale>
        <p:origin x="820" y="7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59" d="100"/>
          <a:sy n="59" d="100"/>
        </p:scale>
        <p:origin x="2995" y="67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ED747-F8C3-465C-AFB3-FAC734470BC5}" type="datetime1">
              <a:rPr lang="de-DE" altLang="zh-CN" smtClean="0">
                <a:solidFill>
                  <a:srgbClr val="898989"/>
                </a:solidFill>
              </a:rPr>
              <a:t>24.01.2024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>
                <a:solidFill>
                  <a:srgbClr val="898989"/>
                </a:solidFill>
              </a:rPr>
              <a:t>FB18 | ICE | Data Science II</a:t>
            </a:r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‹#›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DAD57671-A726-4694-BDD2-E986F56761CE}" type="datetime1">
              <a:rPr lang="de-DE" altLang="zh-CN" smtClean="0"/>
              <a:t>24.01.2024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FB18 | ICE | Data Science II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AD57671-A726-4694-BDD2-E986F56761CE}" type="datetime1">
              <a:rPr lang="de-DE" altLang="zh-CN" smtClean="0"/>
              <a:t>24.01.2024</a:t>
            </a:fld>
            <a:endParaRPr lang="de-DE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FB18 | ICE | Data Science II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481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576444-F1FA-C7C0-CE5B-3E38BC49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1AC5976C-6508-C625-318E-F2DF57DD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7C8D-2069-4FF4-8465-F5CD9D384566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3C4291AF-FF44-EF87-05D9-098E2D102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8F682291-BA5A-2883-00A3-BDF513CC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CA52-21FC-42A5-8C52-8F28A1BA868B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5E4E-3688-49BC-B932-FBB96F1BF0F9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C98F9-4C2E-C87D-E7B9-6F2B61522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9899DF-0EEB-9851-F842-71FDD632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E3D518-B359-13A9-78B0-4B3EF0C5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1400A6-6040-E0AF-DE59-D6A1411B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9746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B1B26-393A-4111-9D55-A9C90EF38C5A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B51E-400E-4B7E-875A-1E06D78838DC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3E840-8EDE-4FB3-8301-CBA95263E11D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CB9AE0-FB31-AD7B-F074-94F25823D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BDDB1D6-39C5-381A-1C8E-0B3A2109CC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1513966-0604-55AE-E780-E1382633BF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7BE6-D14D-495A-92B4-9D7A11882B06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200000" cy="180000"/>
          </a:xfrm>
        </p:spPr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B6C1-9579-4C89-B0E7-CCC31313F350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0B2B-B110-44AF-8A9E-EF09E5F227D1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TU Da Logo">
            <a:extLst>
              <a:ext uri="{FF2B5EF4-FFF2-40B4-BE49-F238E27FC236}">
                <a16:creationId xmlns:a16="http://schemas.microsoft.com/office/drawing/2014/main" id="{51119E7C-0EFF-440C-7D9B-DC934FA66296}"/>
              </a:ext>
            </a:extLst>
          </p:cNvPr>
          <p:cNvGrpSpPr/>
          <p:nvPr userDrawn="1"/>
        </p:nvGrpSpPr>
        <p:grpSpPr>
          <a:xfrm>
            <a:off x="9917994" y="179999"/>
            <a:ext cx="2272819" cy="910166"/>
            <a:chOff x="7454900" y="306388"/>
            <a:chExt cx="1704614" cy="68262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65BC44CB-CBBB-FAC0-EB9F-E8F9DC95037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C445B24-F9B1-8960-5444-7772C7A47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4900" y="306388"/>
              <a:ext cx="1704614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8BFC59-1C78-1D5B-F297-FDAE60A3B3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D4C2154-1036-25AE-9332-6CD29C8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1AA4C57-F564-9D30-8972-9143A104F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ED9D6D-B335-8396-2289-7DD61F9A0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72A2F5-7430-CC8E-7732-1707D9E6FB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E49A029-9AE0-4CF9-87DF-91910B2623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8CBC970-FC0D-4723-B28A-D212B5642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638EAF1-DC81-698A-E2F9-ED824E3D31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FD520B6-32AC-A196-05E4-28829C4F09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BEEDE-2C9D-480F-A386-7DA03D1F4B06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60000"/>
            <a:ext cx="756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Data Science II / Deadlock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FB18 | ICE | Data Science II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D545252-47C0-598A-6E62-D4F700FDB6C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85" y="155177"/>
            <a:ext cx="2133160" cy="86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64" r:id="rId3"/>
    <p:sldLayoutId id="2147483665" r:id="rId4"/>
    <p:sldLayoutId id="2147483666" r:id="rId5"/>
    <p:sldLayoutId id="2147483650" r:id="rId6"/>
    <p:sldLayoutId id="2147483651" r:id="rId7"/>
    <p:sldLayoutId id="2147483667" r:id="rId8"/>
    <p:sldLayoutId id="2147483668" r:id="rId9"/>
    <p:sldLayoutId id="2147483661" r:id="rId10"/>
    <p:sldLayoutId id="2147483654" r:id="rId11"/>
    <p:sldLayoutId id="2147483655" r:id="rId12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  <a:ln>
            <a:noFill/>
          </a:ln>
        </p:spPr>
        <p:txBody>
          <a:bodyPr/>
          <a:lstStyle/>
          <a:p>
            <a:pPr algn="ctr"/>
            <a:r>
              <a:rPr lang="en-US" altLang="zh-CN" dirty="0" err="1"/>
              <a:t>Model&amp;function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de-DE" dirty="0"/>
              <a:t>                                                                                                   </a:t>
            </a:r>
            <a:r>
              <a:rPr lang="en-US" altLang="zh-CN" dirty="0"/>
              <a:t>Keren Zhou </a:t>
            </a:r>
          </a:p>
          <a:p>
            <a:r>
              <a:rPr lang="en-US" altLang="zh-CN" dirty="0"/>
              <a:t>                                                                                                Ruize Xia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</p:spTree>
    <p:extLst>
      <p:ext uri="{BB962C8B-B14F-4D97-AF65-F5344CB8AC3E}">
        <p14:creationId xmlns:p14="http://schemas.microsoft.com/office/powerpoint/2010/main" val="205941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D4840-1F94-D903-FC76-F82EDFC17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369542"/>
            <a:ext cx="2856000" cy="532318"/>
          </a:xfrm>
        </p:spPr>
        <p:txBody>
          <a:bodyPr>
            <a:normAutofit fontScale="90000"/>
          </a:bodyPr>
          <a:lstStyle/>
          <a:p>
            <a:r>
              <a:rPr lang="en-US" altLang="zh-CN" sz="4400" b="1" dirty="0">
                <a:latin typeface="Inter"/>
              </a:rPr>
              <a:t>Prediction</a:t>
            </a:r>
            <a:br>
              <a:rPr lang="zh-CN" altLang="en-US" sz="4400" b="1" dirty="0">
                <a:latin typeface="Inter"/>
              </a:rPr>
            </a:br>
            <a:endParaRPr lang="zh-CN" altLang="en-US" dirty="0"/>
          </a:p>
        </p:txBody>
      </p:sp>
      <p:pic>
        <p:nvPicPr>
          <p:cNvPr id="8" name="内容占位符 7" descr="狗躺在地上&#10;&#10;描述已自动生成">
            <a:extLst>
              <a:ext uri="{FF2B5EF4-FFF2-40B4-BE49-F238E27FC236}">
                <a16:creationId xmlns:a16="http://schemas.microsoft.com/office/drawing/2014/main" id="{DB1E0537-42B5-2C5B-929E-B560BAA56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770187"/>
            <a:ext cx="3960000" cy="4168423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331238-2541-0A3F-8EC5-A70C64AA3EE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01569C-27B7-6B3A-CD2C-1CE15FCA4C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99BE7A-8131-6AA5-CF07-4CA515FAA1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10</a:t>
            </a:fld>
            <a:endParaRPr lang="de-DE"/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D9CB720F-B367-1ED9-35FC-A392FA4D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999" y="2709000"/>
            <a:ext cx="439441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36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A2A4C-418F-6C60-C872-8681D9008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909000"/>
            <a:ext cx="5736000" cy="547682"/>
          </a:xfrm>
        </p:spPr>
        <p:txBody>
          <a:bodyPr/>
          <a:lstStyle/>
          <a:p>
            <a:r>
              <a:rPr lang="en-US" altLang="zh-CN" sz="4000" b="1" dirty="0">
                <a:latin typeface="Inter"/>
              </a:rPr>
              <a:t>Prediction</a:t>
            </a:r>
            <a:endParaRPr lang="zh-CN" altLang="en-US" dirty="0"/>
          </a:p>
        </p:txBody>
      </p:sp>
      <p:pic>
        <p:nvPicPr>
          <p:cNvPr id="8" name="内容占位符 7" descr="狗站在草地上&#10;&#10;描述已自动生成">
            <a:extLst>
              <a:ext uri="{FF2B5EF4-FFF2-40B4-BE49-F238E27FC236}">
                <a16:creationId xmlns:a16="http://schemas.microsoft.com/office/drawing/2014/main" id="{B7B0C97B-2E75-D696-0DFC-30E23C38B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734557"/>
            <a:ext cx="4320000" cy="4156364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5A4849-5607-85A9-A6DD-FFE90FB6A7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ED3F5E-A460-A58C-AD0F-A54AC4E634D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75AE2E-4240-D322-115E-BA68AF8CEC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11</a:t>
            </a:fld>
            <a:endParaRPr lang="de-DE"/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B660DD14-087E-8CD4-C7B1-7FAA53684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99" y="2709000"/>
            <a:ext cx="4704001" cy="196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174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5BFB-9F75-1D15-4F58-80AF272C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04176-2225-1C3E-C7B9-48EC097A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EE2E5-9E95-4E7A-A693-5362458156AD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4C7E54-43F0-22B6-09B7-8DFFFF69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7669A9-CE6C-6DDF-0ECD-04262435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6F7CDBC1-0AF3-FB60-B00B-2D1A3073C1AC}"/>
              </a:ext>
            </a:extLst>
          </p:cNvPr>
          <p:cNvSpPr txBox="1">
            <a:spLocks/>
          </p:cNvSpPr>
          <p:nvPr/>
        </p:nvSpPr>
        <p:spPr>
          <a:xfrm>
            <a:off x="6456000" y="2663525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6	</a:t>
            </a:r>
            <a:r>
              <a:rPr lang="de-DE" sz="1800" dirty="0">
                <a:latin typeface="+mn-lt"/>
                <a:ea typeface="MS PGothic" panose="020B0600070205080204" pitchFamily="34" charset="-128"/>
              </a:rPr>
              <a:t>Visualizing The Metrics Curves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F345A475-F958-B2B8-9185-60D5E171354A}"/>
              </a:ext>
            </a:extLst>
          </p:cNvPr>
          <p:cNvSpPr txBox="1">
            <a:spLocks/>
          </p:cNvSpPr>
          <p:nvPr/>
        </p:nvSpPr>
        <p:spPr>
          <a:xfrm>
            <a:off x="6456000" y="3383644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7	</a:t>
            </a:r>
            <a:r>
              <a:rPr lang="de-DE" sz="1800" dirty="0">
                <a:latin typeface="+mn-lt"/>
                <a:ea typeface="MS PGothic" panose="020B0600070205080204" pitchFamily="34" charset="-128"/>
              </a:rPr>
              <a:t>Prediction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45F49FF1-83A7-71F1-0940-59811C5028BC}"/>
              </a:ext>
            </a:extLst>
          </p:cNvPr>
          <p:cNvSpPr txBox="1">
            <a:spLocks/>
          </p:cNvSpPr>
          <p:nvPr/>
        </p:nvSpPr>
        <p:spPr>
          <a:xfrm>
            <a:off x="-24000" y="2663525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1	</a:t>
            </a:r>
            <a:r>
              <a:rPr lang="en-US" altLang="zh-CN" sz="1800" dirty="0">
                <a:latin typeface="+mn-lt"/>
              </a:rPr>
              <a:t>What is </a:t>
            </a:r>
            <a:r>
              <a:rPr lang="en-US" altLang="zh-CN" sz="1800" dirty="0" err="1">
                <a:latin typeface="+mn-lt"/>
              </a:rPr>
              <a:t>resnet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4C95B294-3835-8D0C-52C2-98FA723577DC}"/>
              </a:ext>
            </a:extLst>
          </p:cNvPr>
          <p:cNvSpPr txBox="1">
            <a:spLocks/>
          </p:cNvSpPr>
          <p:nvPr/>
        </p:nvSpPr>
        <p:spPr>
          <a:xfrm>
            <a:off x="-24000" y="3383644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2</a:t>
            </a:r>
            <a:r>
              <a:rPr lang="de-DE" dirty="0">
                <a:latin typeface="+mn-lt"/>
              </a:rPr>
              <a:t>	</a:t>
            </a:r>
            <a:r>
              <a:rPr lang="en-US" altLang="zh-CN" sz="1800" dirty="0">
                <a:latin typeface="+mn-lt"/>
              </a:rPr>
              <a:t>Why Resnet50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D173BBBF-E0BC-99BB-2118-1B2C03DB0AE7}"/>
              </a:ext>
            </a:extLst>
          </p:cNvPr>
          <p:cNvSpPr txBox="1">
            <a:spLocks/>
          </p:cNvSpPr>
          <p:nvPr/>
        </p:nvSpPr>
        <p:spPr>
          <a:xfrm>
            <a:off x="-24000" y="4103763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3	</a:t>
            </a:r>
            <a:r>
              <a:rPr lang="en-US" altLang="zh-CN" sz="1800" dirty="0">
                <a:latin typeface="+mn-lt"/>
              </a:rPr>
              <a:t>Work Flow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DCCD8AE9-A18F-1589-345D-34A0BAB9F6A9}"/>
              </a:ext>
            </a:extLst>
          </p:cNvPr>
          <p:cNvSpPr txBox="1">
            <a:spLocks/>
          </p:cNvSpPr>
          <p:nvPr/>
        </p:nvSpPr>
        <p:spPr>
          <a:xfrm>
            <a:off x="-24000" y="4823882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4	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+mn-ea"/>
              </a:rPr>
              <a:t>Building a Model</a:t>
            </a:r>
            <a:endParaRPr lang="de-DE" sz="1800" dirty="0">
              <a:latin typeface="+mn-ea"/>
            </a:endParaRP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31BBC37F-912F-3BF1-919D-A6B7D9D9162F}"/>
              </a:ext>
            </a:extLst>
          </p:cNvPr>
          <p:cNvSpPr txBox="1">
            <a:spLocks/>
          </p:cNvSpPr>
          <p:nvPr/>
        </p:nvSpPr>
        <p:spPr>
          <a:xfrm>
            <a:off x="-24000" y="5544000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5	</a:t>
            </a:r>
            <a:r>
              <a:rPr lang="de-DE" sz="1800" dirty="0">
                <a:latin typeface="+mn-lt"/>
                <a:ea typeface="MS PGothic" panose="020B0600070205080204" pitchFamily="34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36831133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lang="en-US" altLang="zh-CN" dirty="0" err="1"/>
              <a:t>resnet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B01B2D-1004-2FF9-8383-7DF7DDD8C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r>
              <a:rPr lang="en-US" dirty="0"/>
              <a:t>hort for Residual Networks, is a classical convolutional CNN architecture for deep learning. </a:t>
            </a:r>
          </a:p>
          <a:p>
            <a:r>
              <a:rPr lang="en-US" altLang="zh-CN" dirty="0"/>
              <a:t>C</a:t>
            </a:r>
            <a:r>
              <a:rPr lang="en-US" dirty="0"/>
              <a:t>omposed of residual blocks. Each block contains a shortcut connection that skips one or more layers.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/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5554A8D4-0DC1-F3ED-8F80-41FD518D0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36" y="3069000"/>
            <a:ext cx="10416000" cy="294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048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8EEEF-51D8-D1BC-4474-91A4FA2C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Resnet50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2FE6B2-18F5-C4C2-702F-E1682F999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95" y="2349000"/>
            <a:ext cx="5224006" cy="32400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Addressing Gradient Issues</a:t>
            </a:r>
          </a:p>
          <a:p>
            <a:r>
              <a:rPr lang="en-US" altLang="zh-CN" sz="2400" dirty="0"/>
              <a:t>Deeper Networks</a:t>
            </a:r>
          </a:p>
          <a:p>
            <a:r>
              <a:rPr lang="en-US" altLang="zh-CN" sz="2400" dirty="0"/>
              <a:t>Alleviating Degradation Issues</a:t>
            </a:r>
          </a:p>
          <a:p>
            <a:r>
              <a:rPr lang="en-US" altLang="zh-CN" sz="2400" dirty="0"/>
              <a:t>Efficient Model Training</a:t>
            </a:r>
          </a:p>
          <a:p>
            <a:r>
              <a:rPr lang="en-US" altLang="zh-CN" sz="2400" dirty="0"/>
              <a:t>Transfer Learning</a:t>
            </a:r>
          </a:p>
          <a:p>
            <a:r>
              <a:rPr lang="en-US" altLang="zh-CN" sz="2400" dirty="0"/>
              <a:t>Widespread Applicability</a:t>
            </a:r>
            <a:endParaRPr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3E5503-AB6F-70B4-504F-6FF5191602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AE1FE99-EF58-4318-9AE8-1E41AB2EA76C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DCC378-333E-6C7D-BA6B-E82B4E0D37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EE794A-3B7E-363D-012A-D09EDD9999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/>
          </a:p>
        </p:txBody>
      </p:sp>
      <p:pic>
        <p:nvPicPr>
          <p:cNvPr id="8" name="图片 7" descr="日程表&#10;&#10;描述已自动生成">
            <a:extLst>
              <a:ext uri="{FF2B5EF4-FFF2-40B4-BE49-F238E27FC236}">
                <a16:creationId xmlns:a16="http://schemas.microsoft.com/office/drawing/2014/main" id="{7237FB4D-E0D8-3FF5-52C1-2545BEC198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428" y="1959724"/>
            <a:ext cx="7161572" cy="36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6099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D2092-E9E7-B73A-618D-573911402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53" y="1021481"/>
            <a:ext cx="7560000" cy="1080000"/>
          </a:xfrm>
        </p:spPr>
        <p:txBody>
          <a:bodyPr/>
          <a:lstStyle/>
          <a:p>
            <a:r>
              <a:rPr lang="en-US" altLang="zh-CN" dirty="0"/>
              <a:t>Work flow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574015-BDEE-EC2F-2DBB-7ECD7386B5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DAAEC4-E5E1-9CF1-BEFF-0350D6C7BCD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20E635-D3CF-6C9E-0568-8B8D439C39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4B50040-B244-1D30-CC13-7F8838522614}"/>
              </a:ext>
            </a:extLst>
          </p:cNvPr>
          <p:cNvSpPr/>
          <p:nvPr/>
        </p:nvSpPr>
        <p:spPr>
          <a:xfrm>
            <a:off x="372753" y="3481215"/>
            <a:ext cx="1800000" cy="1080000"/>
          </a:xfrm>
          <a:custGeom>
            <a:avLst/>
            <a:gdLst>
              <a:gd name="connsiteX0" fmla="*/ 0 w 1800000"/>
              <a:gd name="connsiteY0" fmla="*/ 180004 h 1080000"/>
              <a:gd name="connsiteX1" fmla="*/ 180004 w 1800000"/>
              <a:gd name="connsiteY1" fmla="*/ 0 h 1080000"/>
              <a:gd name="connsiteX2" fmla="*/ 616802 w 1800000"/>
              <a:gd name="connsiteY2" fmla="*/ 0 h 1080000"/>
              <a:gd name="connsiteX3" fmla="*/ 1111199 w 1800000"/>
              <a:gd name="connsiteY3" fmla="*/ 0 h 1080000"/>
              <a:gd name="connsiteX4" fmla="*/ 1619996 w 1800000"/>
              <a:gd name="connsiteY4" fmla="*/ 0 h 1080000"/>
              <a:gd name="connsiteX5" fmla="*/ 1800000 w 1800000"/>
              <a:gd name="connsiteY5" fmla="*/ 180004 h 1080000"/>
              <a:gd name="connsiteX6" fmla="*/ 1800000 w 1800000"/>
              <a:gd name="connsiteY6" fmla="*/ 525600 h 1080000"/>
              <a:gd name="connsiteX7" fmla="*/ 1800000 w 1800000"/>
              <a:gd name="connsiteY7" fmla="*/ 899996 h 1080000"/>
              <a:gd name="connsiteX8" fmla="*/ 1619996 w 1800000"/>
              <a:gd name="connsiteY8" fmla="*/ 1080000 h 1080000"/>
              <a:gd name="connsiteX9" fmla="*/ 1111199 w 1800000"/>
              <a:gd name="connsiteY9" fmla="*/ 1080000 h 1080000"/>
              <a:gd name="connsiteX10" fmla="*/ 631201 w 1800000"/>
              <a:gd name="connsiteY10" fmla="*/ 1080000 h 1080000"/>
              <a:gd name="connsiteX11" fmla="*/ 180004 w 1800000"/>
              <a:gd name="connsiteY11" fmla="*/ 1080000 h 1080000"/>
              <a:gd name="connsiteX12" fmla="*/ 0 w 1800000"/>
              <a:gd name="connsiteY12" fmla="*/ 899996 h 1080000"/>
              <a:gd name="connsiteX13" fmla="*/ 0 w 1800000"/>
              <a:gd name="connsiteY13" fmla="*/ 525600 h 1080000"/>
              <a:gd name="connsiteX14" fmla="*/ 0 w 1800000"/>
              <a:gd name="connsiteY14" fmla="*/ 180004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80000" fill="none" extrusionOk="0">
                <a:moveTo>
                  <a:pt x="0" y="180004"/>
                </a:moveTo>
                <a:cubicBezTo>
                  <a:pt x="12990" y="67319"/>
                  <a:pt x="77635" y="-2067"/>
                  <a:pt x="180004" y="0"/>
                </a:cubicBezTo>
                <a:cubicBezTo>
                  <a:pt x="309536" y="-17865"/>
                  <a:pt x="469606" y="32"/>
                  <a:pt x="616802" y="0"/>
                </a:cubicBezTo>
                <a:cubicBezTo>
                  <a:pt x="763998" y="-32"/>
                  <a:pt x="958888" y="11738"/>
                  <a:pt x="1111199" y="0"/>
                </a:cubicBezTo>
                <a:cubicBezTo>
                  <a:pt x="1263510" y="-11738"/>
                  <a:pt x="1423723" y="-20590"/>
                  <a:pt x="1619996" y="0"/>
                </a:cubicBezTo>
                <a:cubicBezTo>
                  <a:pt x="1730900" y="-9466"/>
                  <a:pt x="1780516" y="95683"/>
                  <a:pt x="1800000" y="180004"/>
                </a:cubicBezTo>
                <a:cubicBezTo>
                  <a:pt x="1794824" y="321440"/>
                  <a:pt x="1812168" y="379590"/>
                  <a:pt x="1800000" y="525600"/>
                </a:cubicBezTo>
                <a:cubicBezTo>
                  <a:pt x="1787832" y="671610"/>
                  <a:pt x="1790110" y="736464"/>
                  <a:pt x="1800000" y="899996"/>
                </a:cubicBezTo>
                <a:cubicBezTo>
                  <a:pt x="1805318" y="998645"/>
                  <a:pt x="1715071" y="1066543"/>
                  <a:pt x="1619996" y="1080000"/>
                </a:cubicBezTo>
                <a:cubicBezTo>
                  <a:pt x="1460745" y="1067839"/>
                  <a:pt x="1220651" y="1092216"/>
                  <a:pt x="1111199" y="1080000"/>
                </a:cubicBezTo>
                <a:cubicBezTo>
                  <a:pt x="1001747" y="1067784"/>
                  <a:pt x="741128" y="1101380"/>
                  <a:pt x="631201" y="1080000"/>
                </a:cubicBezTo>
                <a:cubicBezTo>
                  <a:pt x="521274" y="1058620"/>
                  <a:pt x="369617" y="1074486"/>
                  <a:pt x="180004" y="1080000"/>
                </a:cubicBezTo>
                <a:cubicBezTo>
                  <a:pt x="87795" y="1086295"/>
                  <a:pt x="-2215" y="997713"/>
                  <a:pt x="0" y="899996"/>
                </a:cubicBezTo>
                <a:cubicBezTo>
                  <a:pt x="-9685" y="723170"/>
                  <a:pt x="14472" y="712335"/>
                  <a:pt x="0" y="525600"/>
                </a:cubicBezTo>
                <a:cubicBezTo>
                  <a:pt x="-14472" y="338865"/>
                  <a:pt x="-12196" y="298614"/>
                  <a:pt x="0" y="180004"/>
                </a:cubicBezTo>
                <a:close/>
              </a:path>
              <a:path w="1800000" h="1080000" stroke="0" extrusionOk="0">
                <a:moveTo>
                  <a:pt x="0" y="180004"/>
                </a:moveTo>
                <a:cubicBezTo>
                  <a:pt x="-2694" y="85189"/>
                  <a:pt x="66831" y="-16542"/>
                  <a:pt x="180004" y="0"/>
                </a:cubicBezTo>
                <a:cubicBezTo>
                  <a:pt x="286377" y="19065"/>
                  <a:pt x="450826" y="-412"/>
                  <a:pt x="688801" y="0"/>
                </a:cubicBezTo>
                <a:cubicBezTo>
                  <a:pt x="926776" y="412"/>
                  <a:pt x="1051472" y="-20660"/>
                  <a:pt x="1183198" y="0"/>
                </a:cubicBezTo>
                <a:cubicBezTo>
                  <a:pt x="1314924" y="20660"/>
                  <a:pt x="1515542" y="-14463"/>
                  <a:pt x="1619996" y="0"/>
                </a:cubicBezTo>
                <a:cubicBezTo>
                  <a:pt x="1699932" y="-7204"/>
                  <a:pt x="1798744" y="94567"/>
                  <a:pt x="1800000" y="180004"/>
                </a:cubicBezTo>
                <a:cubicBezTo>
                  <a:pt x="1794826" y="312861"/>
                  <a:pt x="1800602" y="430332"/>
                  <a:pt x="1800000" y="525600"/>
                </a:cubicBezTo>
                <a:cubicBezTo>
                  <a:pt x="1799398" y="620868"/>
                  <a:pt x="1800397" y="713190"/>
                  <a:pt x="1800000" y="899996"/>
                </a:cubicBezTo>
                <a:cubicBezTo>
                  <a:pt x="1800913" y="1005191"/>
                  <a:pt x="1740051" y="1080200"/>
                  <a:pt x="1619996" y="1080000"/>
                </a:cubicBezTo>
                <a:cubicBezTo>
                  <a:pt x="1467886" y="1072535"/>
                  <a:pt x="1271960" y="1062824"/>
                  <a:pt x="1168799" y="1080000"/>
                </a:cubicBezTo>
                <a:cubicBezTo>
                  <a:pt x="1065638" y="1097176"/>
                  <a:pt x="818525" y="1090605"/>
                  <a:pt x="717601" y="1080000"/>
                </a:cubicBezTo>
                <a:cubicBezTo>
                  <a:pt x="616677" y="1069395"/>
                  <a:pt x="422741" y="1088745"/>
                  <a:pt x="180004" y="1080000"/>
                </a:cubicBezTo>
                <a:cubicBezTo>
                  <a:pt x="71101" y="1067839"/>
                  <a:pt x="8692" y="995240"/>
                  <a:pt x="0" y="899996"/>
                </a:cubicBezTo>
                <a:cubicBezTo>
                  <a:pt x="15278" y="776073"/>
                  <a:pt x="-6904" y="675754"/>
                  <a:pt x="0" y="525600"/>
                </a:cubicBezTo>
                <a:cubicBezTo>
                  <a:pt x="6904" y="375446"/>
                  <a:pt x="15579" y="302324"/>
                  <a:pt x="0" y="180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5E218DD-8792-624F-E42D-F80D9E484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302" y="3481215"/>
            <a:ext cx="1775637" cy="1080001"/>
          </a:xfrm>
          <a:custGeom>
            <a:avLst/>
            <a:gdLst>
              <a:gd name="connsiteX0" fmla="*/ 0 w 1775637"/>
              <a:gd name="connsiteY0" fmla="*/ 293415 h 1080001"/>
              <a:gd name="connsiteX1" fmla="*/ 293415 w 1775637"/>
              <a:gd name="connsiteY1" fmla="*/ 0 h 1080001"/>
              <a:gd name="connsiteX2" fmla="*/ 911595 w 1775637"/>
              <a:gd name="connsiteY2" fmla="*/ 0 h 1080001"/>
              <a:gd name="connsiteX3" fmla="*/ 1482222 w 1775637"/>
              <a:gd name="connsiteY3" fmla="*/ 0 h 1080001"/>
              <a:gd name="connsiteX4" fmla="*/ 1775637 w 1775637"/>
              <a:gd name="connsiteY4" fmla="*/ 293415 h 1080001"/>
              <a:gd name="connsiteX5" fmla="*/ 1775637 w 1775637"/>
              <a:gd name="connsiteY5" fmla="*/ 786586 h 1080001"/>
              <a:gd name="connsiteX6" fmla="*/ 1482222 w 1775637"/>
              <a:gd name="connsiteY6" fmla="*/ 1080001 h 1080001"/>
              <a:gd name="connsiteX7" fmla="*/ 911595 w 1775637"/>
              <a:gd name="connsiteY7" fmla="*/ 1080001 h 1080001"/>
              <a:gd name="connsiteX8" fmla="*/ 293415 w 1775637"/>
              <a:gd name="connsiteY8" fmla="*/ 1080001 h 1080001"/>
              <a:gd name="connsiteX9" fmla="*/ 0 w 1775637"/>
              <a:gd name="connsiteY9" fmla="*/ 786586 h 1080001"/>
              <a:gd name="connsiteX10" fmla="*/ 0 w 1775637"/>
              <a:gd name="connsiteY10" fmla="*/ 293415 h 10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5637" h="1080001" fill="none" extrusionOk="0">
                <a:moveTo>
                  <a:pt x="0" y="293415"/>
                </a:moveTo>
                <a:cubicBezTo>
                  <a:pt x="-14718" y="112507"/>
                  <a:pt x="149246" y="-8575"/>
                  <a:pt x="293415" y="0"/>
                </a:cubicBezTo>
                <a:cubicBezTo>
                  <a:pt x="500022" y="26386"/>
                  <a:pt x="636373" y="-19091"/>
                  <a:pt x="911595" y="0"/>
                </a:cubicBezTo>
                <a:cubicBezTo>
                  <a:pt x="1186817" y="19091"/>
                  <a:pt x="1231515" y="2655"/>
                  <a:pt x="1482222" y="0"/>
                </a:cubicBezTo>
                <a:cubicBezTo>
                  <a:pt x="1665791" y="-21986"/>
                  <a:pt x="1748254" y="112221"/>
                  <a:pt x="1775637" y="293415"/>
                </a:cubicBezTo>
                <a:cubicBezTo>
                  <a:pt x="1762094" y="419051"/>
                  <a:pt x="1753305" y="673697"/>
                  <a:pt x="1775637" y="786586"/>
                </a:cubicBezTo>
                <a:cubicBezTo>
                  <a:pt x="1772834" y="912189"/>
                  <a:pt x="1604580" y="1085620"/>
                  <a:pt x="1482222" y="1080001"/>
                </a:cubicBezTo>
                <a:cubicBezTo>
                  <a:pt x="1363988" y="1058144"/>
                  <a:pt x="1090179" y="1057749"/>
                  <a:pt x="911595" y="1080001"/>
                </a:cubicBezTo>
                <a:cubicBezTo>
                  <a:pt x="733011" y="1102253"/>
                  <a:pt x="573673" y="1050844"/>
                  <a:pt x="293415" y="1080001"/>
                </a:cubicBezTo>
                <a:cubicBezTo>
                  <a:pt x="136522" y="1088971"/>
                  <a:pt x="-7777" y="970004"/>
                  <a:pt x="0" y="786586"/>
                </a:cubicBezTo>
                <a:cubicBezTo>
                  <a:pt x="-18809" y="654223"/>
                  <a:pt x="-16392" y="496232"/>
                  <a:pt x="0" y="293415"/>
                </a:cubicBezTo>
                <a:close/>
              </a:path>
              <a:path w="1775637" h="1080001" stroke="0" extrusionOk="0">
                <a:moveTo>
                  <a:pt x="0" y="293415"/>
                </a:moveTo>
                <a:cubicBezTo>
                  <a:pt x="-11774" y="151462"/>
                  <a:pt x="118241" y="-15778"/>
                  <a:pt x="293415" y="0"/>
                </a:cubicBezTo>
                <a:cubicBezTo>
                  <a:pt x="429315" y="3676"/>
                  <a:pt x="628063" y="-26322"/>
                  <a:pt x="911595" y="0"/>
                </a:cubicBezTo>
                <a:cubicBezTo>
                  <a:pt x="1195127" y="26322"/>
                  <a:pt x="1211119" y="-18061"/>
                  <a:pt x="1482222" y="0"/>
                </a:cubicBezTo>
                <a:cubicBezTo>
                  <a:pt x="1654491" y="-32811"/>
                  <a:pt x="1778416" y="134252"/>
                  <a:pt x="1775637" y="293415"/>
                </a:cubicBezTo>
                <a:cubicBezTo>
                  <a:pt x="1790456" y="474113"/>
                  <a:pt x="1769368" y="641130"/>
                  <a:pt x="1775637" y="786586"/>
                </a:cubicBezTo>
                <a:cubicBezTo>
                  <a:pt x="1783696" y="960857"/>
                  <a:pt x="1655330" y="1081060"/>
                  <a:pt x="1482222" y="1080001"/>
                </a:cubicBezTo>
                <a:cubicBezTo>
                  <a:pt x="1322999" y="1094581"/>
                  <a:pt x="1017125" y="1104431"/>
                  <a:pt x="899707" y="1080001"/>
                </a:cubicBezTo>
                <a:cubicBezTo>
                  <a:pt x="782290" y="1055571"/>
                  <a:pt x="416857" y="1063141"/>
                  <a:pt x="293415" y="1080001"/>
                </a:cubicBezTo>
                <a:cubicBezTo>
                  <a:pt x="154398" y="1093576"/>
                  <a:pt x="-12564" y="959849"/>
                  <a:pt x="0" y="786586"/>
                </a:cubicBezTo>
                <a:cubicBezTo>
                  <a:pt x="-19505" y="643798"/>
                  <a:pt x="2551" y="486562"/>
                  <a:pt x="0" y="29341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>
                      <a:gd name="adj" fmla="val 2716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476441-09E5-0050-20D2-8204CBBC0A64}"/>
              </a:ext>
            </a:extLst>
          </p:cNvPr>
          <p:cNvSpPr txBox="1"/>
          <p:nvPr/>
        </p:nvSpPr>
        <p:spPr>
          <a:xfrm>
            <a:off x="520995" y="3816851"/>
            <a:ext cx="17756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Inter"/>
              </a:rPr>
              <a:t>Fetching Data</a:t>
            </a:r>
            <a:endParaRPr lang="en-US" altLang="zh-CN" sz="2000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625A54-8E08-BC05-E97C-EAC5E5FD33E7}"/>
              </a:ext>
            </a:extLst>
          </p:cNvPr>
          <p:cNvSpPr txBox="1"/>
          <p:nvPr/>
        </p:nvSpPr>
        <p:spPr>
          <a:xfrm>
            <a:off x="3096753" y="3723271"/>
            <a:ext cx="108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Inter"/>
              </a:rPr>
              <a:t>Building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 a Model</a:t>
            </a:r>
            <a:endParaRPr lang="en-US" altLang="zh-CN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C26B864-DA3D-B561-39BE-765EFF7BA2A6}"/>
              </a:ext>
            </a:extLst>
          </p:cNvPr>
          <p:cNvSpPr/>
          <p:nvPr/>
        </p:nvSpPr>
        <p:spPr>
          <a:xfrm>
            <a:off x="5016000" y="3481215"/>
            <a:ext cx="1800000" cy="1080000"/>
          </a:xfrm>
          <a:custGeom>
            <a:avLst/>
            <a:gdLst>
              <a:gd name="connsiteX0" fmla="*/ 0 w 1800000"/>
              <a:gd name="connsiteY0" fmla="*/ 180004 h 1080000"/>
              <a:gd name="connsiteX1" fmla="*/ 180004 w 1800000"/>
              <a:gd name="connsiteY1" fmla="*/ 0 h 1080000"/>
              <a:gd name="connsiteX2" fmla="*/ 616802 w 1800000"/>
              <a:gd name="connsiteY2" fmla="*/ 0 h 1080000"/>
              <a:gd name="connsiteX3" fmla="*/ 1111199 w 1800000"/>
              <a:gd name="connsiteY3" fmla="*/ 0 h 1080000"/>
              <a:gd name="connsiteX4" fmla="*/ 1619996 w 1800000"/>
              <a:gd name="connsiteY4" fmla="*/ 0 h 1080000"/>
              <a:gd name="connsiteX5" fmla="*/ 1800000 w 1800000"/>
              <a:gd name="connsiteY5" fmla="*/ 180004 h 1080000"/>
              <a:gd name="connsiteX6" fmla="*/ 1800000 w 1800000"/>
              <a:gd name="connsiteY6" fmla="*/ 525600 h 1080000"/>
              <a:gd name="connsiteX7" fmla="*/ 1800000 w 1800000"/>
              <a:gd name="connsiteY7" fmla="*/ 899996 h 1080000"/>
              <a:gd name="connsiteX8" fmla="*/ 1619996 w 1800000"/>
              <a:gd name="connsiteY8" fmla="*/ 1080000 h 1080000"/>
              <a:gd name="connsiteX9" fmla="*/ 1111199 w 1800000"/>
              <a:gd name="connsiteY9" fmla="*/ 1080000 h 1080000"/>
              <a:gd name="connsiteX10" fmla="*/ 631201 w 1800000"/>
              <a:gd name="connsiteY10" fmla="*/ 1080000 h 1080000"/>
              <a:gd name="connsiteX11" fmla="*/ 180004 w 1800000"/>
              <a:gd name="connsiteY11" fmla="*/ 1080000 h 1080000"/>
              <a:gd name="connsiteX12" fmla="*/ 0 w 1800000"/>
              <a:gd name="connsiteY12" fmla="*/ 899996 h 1080000"/>
              <a:gd name="connsiteX13" fmla="*/ 0 w 1800000"/>
              <a:gd name="connsiteY13" fmla="*/ 525600 h 1080000"/>
              <a:gd name="connsiteX14" fmla="*/ 0 w 1800000"/>
              <a:gd name="connsiteY14" fmla="*/ 180004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80000" fill="none" extrusionOk="0">
                <a:moveTo>
                  <a:pt x="0" y="180004"/>
                </a:moveTo>
                <a:cubicBezTo>
                  <a:pt x="12990" y="67319"/>
                  <a:pt x="77635" y="-2067"/>
                  <a:pt x="180004" y="0"/>
                </a:cubicBezTo>
                <a:cubicBezTo>
                  <a:pt x="309536" y="-17865"/>
                  <a:pt x="469606" y="32"/>
                  <a:pt x="616802" y="0"/>
                </a:cubicBezTo>
                <a:cubicBezTo>
                  <a:pt x="763998" y="-32"/>
                  <a:pt x="958888" y="11738"/>
                  <a:pt x="1111199" y="0"/>
                </a:cubicBezTo>
                <a:cubicBezTo>
                  <a:pt x="1263510" y="-11738"/>
                  <a:pt x="1423723" y="-20590"/>
                  <a:pt x="1619996" y="0"/>
                </a:cubicBezTo>
                <a:cubicBezTo>
                  <a:pt x="1730900" y="-9466"/>
                  <a:pt x="1780516" y="95683"/>
                  <a:pt x="1800000" y="180004"/>
                </a:cubicBezTo>
                <a:cubicBezTo>
                  <a:pt x="1794824" y="321440"/>
                  <a:pt x="1812168" y="379590"/>
                  <a:pt x="1800000" y="525600"/>
                </a:cubicBezTo>
                <a:cubicBezTo>
                  <a:pt x="1787832" y="671610"/>
                  <a:pt x="1790110" y="736464"/>
                  <a:pt x="1800000" y="899996"/>
                </a:cubicBezTo>
                <a:cubicBezTo>
                  <a:pt x="1805318" y="998645"/>
                  <a:pt x="1715071" y="1066543"/>
                  <a:pt x="1619996" y="1080000"/>
                </a:cubicBezTo>
                <a:cubicBezTo>
                  <a:pt x="1460745" y="1067839"/>
                  <a:pt x="1220651" y="1092216"/>
                  <a:pt x="1111199" y="1080000"/>
                </a:cubicBezTo>
                <a:cubicBezTo>
                  <a:pt x="1001747" y="1067784"/>
                  <a:pt x="741128" y="1101380"/>
                  <a:pt x="631201" y="1080000"/>
                </a:cubicBezTo>
                <a:cubicBezTo>
                  <a:pt x="521274" y="1058620"/>
                  <a:pt x="369617" y="1074486"/>
                  <a:pt x="180004" y="1080000"/>
                </a:cubicBezTo>
                <a:cubicBezTo>
                  <a:pt x="87795" y="1086295"/>
                  <a:pt x="-2215" y="997713"/>
                  <a:pt x="0" y="899996"/>
                </a:cubicBezTo>
                <a:cubicBezTo>
                  <a:pt x="-9685" y="723170"/>
                  <a:pt x="14472" y="712335"/>
                  <a:pt x="0" y="525600"/>
                </a:cubicBezTo>
                <a:cubicBezTo>
                  <a:pt x="-14472" y="338865"/>
                  <a:pt x="-12196" y="298614"/>
                  <a:pt x="0" y="180004"/>
                </a:cubicBezTo>
                <a:close/>
              </a:path>
              <a:path w="1800000" h="1080000" stroke="0" extrusionOk="0">
                <a:moveTo>
                  <a:pt x="0" y="180004"/>
                </a:moveTo>
                <a:cubicBezTo>
                  <a:pt x="-2694" y="85189"/>
                  <a:pt x="66831" y="-16542"/>
                  <a:pt x="180004" y="0"/>
                </a:cubicBezTo>
                <a:cubicBezTo>
                  <a:pt x="286377" y="19065"/>
                  <a:pt x="450826" y="-412"/>
                  <a:pt x="688801" y="0"/>
                </a:cubicBezTo>
                <a:cubicBezTo>
                  <a:pt x="926776" y="412"/>
                  <a:pt x="1051472" y="-20660"/>
                  <a:pt x="1183198" y="0"/>
                </a:cubicBezTo>
                <a:cubicBezTo>
                  <a:pt x="1314924" y="20660"/>
                  <a:pt x="1515542" y="-14463"/>
                  <a:pt x="1619996" y="0"/>
                </a:cubicBezTo>
                <a:cubicBezTo>
                  <a:pt x="1699932" y="-7204"/>
                  <a:pt x="1798744" y="94567"/>
                  <a:pt x="1800000" y="180004"/>
                </a:cubicBezTo>
                <a:cubicBezTo>
                  <a:pt x="1794826" y="312861"/>
                  <a:pt x="1800602" y="430332"/>
                  <a:pt x="1800000" y="525600"/>
                </a:cubicBezTo>
                <a:cubicBezTo>
                  <a:pt x="1799398" y="620868"/>
                  <a:pt x="1800397" y="713190"/>
                  <a:pt x="1800000" y="899996"/>
                </a:cubicBezTo>
                <a:cubicBezTo>
                  <a:pt x="1800913" y="1005191"/>
                  <a:pt x="1740051" y="1080200"/>
                  <a:pt x="1619996" y="1080000"/>
                </a:cubicBezTo>
                <a:cubicBezTo>
                  <a:pt x="1467886" y="1072535"/>
                  <a:pt x="1271960" y="1062824"/>
                  <a:pt x="1168799" y="1080000"/>
                </a:cubicBezTo>
                <a:cubicBezTo>
                  <a:pt x="1065638" y="1097176"/>
                  <a:pt x="818525" y="1090605"/>
                  <a:pt x="717601" y="1080000"/>
                </a:cubicBezTo>
                <a:cubicBezTo>
                  <a:pt x="616677" y="1069395"/>
                  <a:pt x="422741" y="1088745"/>
                  <a:pt x="180004" y="1080000"/>
                </a:cubicBezTo>
                <a:cubicBezTo>
                  <a:pt x="71101" y="1067839"/>
                  <a:pt x="8692" y="995240"/>
                  <a:pt x="0" y="899996"/>
                </a:cubicBezTo>
                <a:cubicBezTo>
                  <a:pt x="15278" y="776073"/>
                  <a:pt x="-6904" y="675754"/>
                  <a:pt x="0" y="525600"/>
                </a:cubicBezTo>
                <a:cubicBezTo>
                  <a:pt x="6904" y="375446"/>
                  <a:pt x="15579" y="302324"/>
                  <a:pt x="0" y="180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ECC09D0-8C7D-1F58-0CC9-DDFA717F4671}"/>
              </a:ext>
            </a:extLst>
          </p:cNvPr>
          <p:cNvSpPr txBox="1"/>
          <p:nvPr/>
        </p:nvSpPr>
        <p:spPr>
          <a:xfrm>
            <a:off x="5380690" y="3821160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Inter"/>
              </a:rPr>
              <a:t>Training</a:t>
            </a:r>
            <a:endParaRPr lang="zh-CN" altLang="en-US" sz="2000" b="1" dirty="0">
              <a:latin typeface="Inter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0D6E73-253F-E137-7703-64B00FF3D0A5}"/>
              </a:ext>
            </a:extLst>
          </p:cNvPr>
          <p:cNvSpPr/>
          <p:nvPr/>
        </p:nvSpPr>
        <p:spPr>
          <a:xfrm>
            <a:off x="7536209" y="3481215"/>
            <a:ext cx="1800000" cy="1080000"/>
          </a:xfrm>
          <a:custGeom>
            <a:avLst/>
            <a:gdLst>
              <a:gd name="connsiteX0" fmla="*/ 0 w 1800000"/>
              <a:gd name="connsiteY0" fmla="*/ 180004 h 1080000"/>
              <a:gd name="connsiteX1" fmla="*/ 180004 w 1800000"/>
              <a:gd name="connsiteY1" fmla="*/ 0 h 1080000"/>
              <a:gd name="connsiteX2" fmla="*/ 616802 w 1800000"/>
              <a:gd name="connsiteY2" fmla="*/ 0 h 1080000"/>
              <a:gd name="connsiteX3" fmla="*/ 1111199 w 1800000"/>
              <a:gd name="connsiteY3" fmla="*/ 0 h 1080000"/>
              <a:gd name="connsiteX4" fmla="*/ 1619996 w 1800000"/>
              <a:gd name="connsiteY4" fmla="*/ 0 h 1080000"/>
              <a:gd name="connsiteX5" fmla="*/ 1800000 w 1800000"/>
              <a:gd name="connsiteY5" fmla="*/ 180004 h 1080000"/>
              <a:gd name="connsiteX6" fmla="*/ 1800000 w 1800000"/>
              <a:gd name="connsiteY6" fmla="*/ 525600 h 1080000"/>
              <a:gd name="connsiteX7" fmla="*/ 1800000 w 1800000"/>
              <a:gd name="connsiteY7" fmla="*/ 899996 h 1080000"/>
              <a:gd name="connsiteX8" fmla="*/ 1619996 w 1800000"/>
              <a:gd name="connsiteY8" fmla="*/ 1080000 h 1080000"/>
              <a:gd name="connsiteX9" fmla="*/ 1111199 w 1800000"/>
              <a:gd name="connsiteY9" fmla="*/ 1080000 h 1080000"/>
              <a:gd name="connsiteX10" fmla="*/ 631201 w 1800000"/>
              <a:gd name="connsiteY10" fmla="*/ 1080000 h 1080000"/>
              <a:gd name="connsiteX11" fmla="*/ 180004 w 1800000"/>
              <a:gd name="connsiteY11" fmla="*/ 1080000 h 1080000"/>
              <a:gd name="connsiteX12" fmla="*/ 0 w 1800000"/>
              <a:gd name="connsiteY12" fmla="*/ 899996 h 1080000"/>
              <a:gd name="connsiteX13" fmla="*/ 0 w 1800000"/>
              <a:gd name="connsiteY13" fmla="*/ 525600 h 1080000"/>
              <a:gd name="connsiteX14" fmla="*/ 0 w 1800000"/>
              <a:gd name="connsiteY14" fmla="*/ 180004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80000" fill="none" extrusionOk="0">
                <a:moveTo>
                  <a:pt x="0" y="180004"/>
                </a:moveTo>
                <a:cubicBezTo>
                  <a:pt x="12990" y="67319"/>
                  <a:pt x="77635" y="-2067"/>
                  <a:pt x="180004" y="0"/>
                </a:cubicBezTo>
                <a:cubicBezTo>
                  <a:pt x="309536" y="-17865"/>
                  <a:pt x="469606" y="32"/>
                  <a:pt x="616802" y="0"/>
                </a:cubicBezTo>
                <a:cubicBezTo>
                  <a:pt x="763998" y="-32"/>
                  <a:pt x="958888" y="11738"/>
                  <a:pt x="1111199" y="0"/>
                </a:cubicBezTo>
                <a:cubicBezTo>
                  <a:pt x="1263510" y="-11738"/>
                  <a:pt x="1423723" y="-20590"/>
                  <a:pt x="1619996" y="0"/>
                </a:cubicBezTo>
                <a:cubicBezTo>
                  <a:pt x="1730900" y="-9466"/>
                  <a:pt x="1780516" y="95683"/>
                  <a:pt x="1800000" y="180004"/>
                </a:cubicBezTo>
                <a:cubicBezTo>
                  <a:pt x="1794824" y="321440"/>
                  <a:pt x="1812168" y="379590"/>
                  <a:pt x="1800000" y="525600"/>
                </a:cubicBezTo>
                <a:cubicBezTo>
                  <a:pt x="1787832" y="671610"/>
                  <a:pt x="1790110" y="736464"/>
                  <a:pt x="1800000" y="899996"/>
                </a:cubicBezTo>
                <a:cubicBezTo>
                  <a:pt x="1805318" y="998645"/>
                  <a:pt x="1715071" y="1066543"/>
                  <a:pt x="1619996" y="1080000"/>
                </a:cubicBezTo>
                <a:cubicBezTo>
                  <a:pt x="1460745" y="1067839"/>
                  <a:pt x="1220651" y="1092216"/>
                  <a:pt x="1111199" y="1080000"/>
                </a:cubicBezTo>
                <a:cubicBezTo>
                  <a:pt x="1001747" y="1067784"/>
                  <a:pt x="741128" y="1101380"/>
                  <a:pt x="631201" y="1080000"/>
                </a:cubicBezTo>
                <a:cubicBezTo>
                  <a:pt x="521274" y="1058620"/>
                  <a:pt x="369617" y="1074486"/>
                  <a:pt x="180004" y="1080000"/>
                </a:cubicBezTo>
                <a:cubicBezTo>
                  <a:pt x="87795" y="1086295"/>
                  <a:pt x="-2215" y="997713"/>
                  <a:pt x="0" y="899996"/>
                </a:cubicBezTo>
                <a:cubicBezTo>
                  <a:pt x="-9685" y="723170"/>
                  <a:pt x="14472" y="712335"/>
                  <a:pt x="0" y="525600"/>
                </a:cubicBezTo>
                <a:cubicBezTo>
                  <a:pt x="-14472" y="338865"/>
                  <a:pt x="-12196" y="298614"/>
                  <a:pt x="0" y="180004"/>
                </a:cubicBezTo>
                <a:close/>
              </a:path>
              <a:path w="1800000" h="1080000" stroke="0" extrusionOk="0">
                <a:moveTo>
                  <a:pt x="0" y="180004"/>
                </a:moveTo>
                <a:cubicBezTo>
                  <a:pt x="-2694" y="85189"/>
                  <a:pt x="66831" y="-16542"/>
                  <a:pt x="180004" y="0"/>
                </a:cubicBezTo>
                <a:cubicBezTo>
                  <a:pt x="286377" y="19065"/>
                  <a:pt x="450826" y="-412"/>
                  <a:pt x="688801" y="0"/>
                </a:cubicBezTo>
                <a:cubicBezTo>
                  <a:pt x="926776" y="412"/>
                  <a:pt x="1051472" y="-20660"/>
                  <a:pt x="1183198" y="0"/>
                </a:cubicBezTo>
                <a:cubicBezTo>
                  <a:pt x="1314924" y="20660"/>
                  <a:pt x="1515542" y="-14463"/>
                  <a:pt x="1619996" y="0"/>
                </a:cubicBezTo>
                <a:cubicBezTo>
                  <a:pt x="1699932" y="-7204"/>
                  <a:pt x="1798744" y="94567"/>
                  <a:pt x="1800000" y="180004"/>
                </a:cubicBezTo>
                <a:cubicBezTo>
                  <a:pt x="1794826" y="312861"/>
                  <a:pt x="1800602" y="430332"/>
                  <a:pt x="1800000" y="525600"/>
                </a:cubicBezTo>
                <a:cubicBezTo>
                  <a:pt x="1799398" y="620868"/>
                  <a:pt x="1800397" y="713190"/>
                  <a:pt x="1800000" y="899996"/>
                </a:cubicBezTo>
                <a:cubicBezTo>
                  <a:pt x="1800913" y="1005191"/>
                  <a:pt x="1740051" y="1080200"/>
                  <a:pt x="1619996" y="1080000"/>
                </a:cubicBezTo>
                <a:cubicBezTo>
                  <a:pt x="1467886" y="1072535"/>
                  <a:pt x="1271960" y="1062824"/>
                  <a:pt x="1168799" y="1080000"/>
                </a:cubicBezTo>
                <a:cubicBezTo>
                  <a:pt x="1065638" y="1097176"/>
                  <a:pt x="818525" y="1090605"/>
                  <a:pt x="717601" y="1080000"/>
                </a:cubicBezTo>
                <a:cubicBezTo>
                  <a:pt x="616677" y="1069395"/>
                  <a:pt x="422741" y="1088745"/>
                  <a:pt x="180004" y="1080000"/>
                </a:cubicBezTo>
                <a:cubicBezTo>
                  <a:pt x="71101" y="1067839"/>
                  <a:pt x="8692" y="995240"/>
                  <a:pt x="0" y="899996"/>
                </a:cubicBezTo>
                <a:cubicBezTo>
                  <a:pt x="15278" y="776073"/>
                  <a:pt x="-6904" y="675754"/>
                  <a:pt x="0" y="525600"/>
                </a:cubicBezTo>
                <a:cubicBezTo>
                  <a:pt x="6904" y="375446"/>
                  <a:pt x="15579" y="302324"/>
                  <a:pt x="0" y="180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B25AD9-001C-5467-6B50-029B6BE8D835}"/>
              </a:ext>
            </a:extLst>
          </p:cNvPr>
          <p:cNvSpPr txBox="1"/>
          <p:nvPr/>
        </p:nvSpPr>
        <p:spPr>
          <a:xfrm>
            <a:off x="7521644" y="3662962"/>
            <a:ext cx="1800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Inter"/>
              </a:rPr>
              <a:t>Visualizing The Metrics Curves</a:t>
            </a:r>
            <a:endParaRPr lang="en-US" altLang="zh-CN" sz="2000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1F67827-A503-0893-0528-42F55A271B47}"/>
              </a:ext>
            </a:extLst>
          </p:cNvPr>
          <p:cNvSpPr/>
          <p:nvPr/>
        </p:nvSpPr>
        <p:spPr>
          <a:xfrm>
            <a:off x="9950022" y="3460102"/>
            <a:ext cx="1800000" cy="1055388"/>
          </a:xfrm>
          <a:custGeom>
            <a:avLst/>
            <a:gdLst>
              <a:gd name="connsiteX0" fmla="*/ 0 w 1800000"/>
              <a:gd name="connsiteY0" fmla="*/ 175902 h 1055388"/>
              <a:gd name="connsiteX1" fmla="*/ 175902 w 1800000"/>
              <a:gd name="connsiteY1" fmla="*/ 0 h 1055388"/>
              <a:gd name="connsiteX2" fmla="*/ 615188 w 1800000"/>
              <a:gd name="connsiteY2" fmla="*/ 0 h 1055388"/>
              <a:gd name="connsiteX3" fmla="*/ 1112402 w 1800000"/>
              <a:gd name="connsiteY3" fmla="*/ 0 h 1055388"/>
              <a:gd name="connsiteX4" fmla="*/ 1624098 w 1800000"/>
              <a:gd name="connsiteY4" fmla="*/ 0 h 1055388"/>
              <a:gd name="connsiteX5" fmla="*/ 1800000 w 1800000"/>
              <a:gd name="connsiteY5" fmla="*/ 175902 h 1055388"/>
              <a:gd name="connsiteX6" fmla="*/ 1800000 w 1800000"/>
              <a:gd name="connsiteY6" fmla="*/ 513622 h 1055388"/>
              <a:gd name="connsiteX7" fmla="*/ 1800000 w 1800000"/>
              <a:gd name="connsiteY7" fmla="*/ 879486 h 1055388"/>
              <a:gd name="connsiteX8" fmla="*/ 1624098 w 1800000"/>
              <a:gd name="connsiteY8" fmla="*/ 1055388 h 1055388"/>
              <a:gd name="connsiteX9" fmla="*/ 1112402 w 1800000"/>
              <a:gd name="connsiteY9" fmla="*/ 1055388 h 1055388"/>
              <a:gd name="connsiteX10" fmla="*/ 629670 w 1800000"/>
              <a:gd name="connsiteY10" fmla="*/ 1055388 h 1055388"/>
              <a:gd name="connsiteX11" fmla="*/ 175902 w 1800000"/>
              <a:gd name="connsiteY11" fmla="*/ 1055388 h 1055388"/>
              <a:gd name="connsiteX12" fmla="*/ 0 w 1800000"/>
              <a:gd name="connsiteY12" fmla="*/ 879486 h 1055388"/>
              <a:gd name="connsiteX13" fmla="*/ 0 w 1800000"/>
              <a:gd name="connsiteY13" fmla="*/ 513622 h 1055388"/>
              <a:gd name="connsiteX14" fmla="*/ 0 w 1800000"/>
              <a:gd name="connsiteY14" fmla="*/ 175902 h 105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55388" fill="none" extrusionOk="0">
                <a:moveTo>
                  <a:pt x="0" y="175902"/>
                </a:moveTo>
                <a:cubicBezTo>
                  <a:pt x="3836" y="74834"/>
                  <a:pt x="60068" y="-13065"/>
                  <a:pt x="175902" y="0"/>
                </a:cubicBezTo>
                <a:cubicBezTo>
                  <a:pt x="271023" y="18835"/>
                  <a:pt x="476143" y="5464"/>
                  <a:pt x="615188" y="0"/>
                </a:cubicBezTo>
                <a:cubicBezTo>
                  <a:pt x="754233" y="-5464"/>
                  <a:pt x="927943" y="9860"/>
                  <a:pt x="1112402" y="0"/>
                </a:cubicBezTo>
                <a:cubicBezTo>
                  <a:pt x="1296861" y="-9860"/>
                  <a:pt x="1457933" y="-10940"/>
                  <a:pt x="1624098" y="0"/>
                </a:cubicBezTo>
                <a:cubicBezTo>
                  <a:pt x="1725762" y="-3720"/>
                  <a:pt x="1796233" y="81672"/>
                  <a:pt x="1800000" y="175902"/>
                </a:cubicBezTo>
                <a:cubicBezTo>
                  <a:pt x="1801000" y="269801"/>
                  <a:pt x="1802057" y="363461"/>
                  <a:pt x="1800000" y="513622"/>
                </a:cubicBezTo>
                <a:cubicBezTo>
                  <a:pt x="1797943" y="663783"/>
                  <a:pt x="1792935" y="703456"/>
                  <a:pt x="1800000" y="879486"/>
                </a:cubicBezTo>
                <a:cubicBezTo>
                  <a:pt x="1816014" y="974333"/>
                  <a:pt x="1717006" y="1042237"/>
                  <a:pt x="1624098" y="1055388"/>
                </a:cubicBezTo>
                <a:cubicBezTo>
                  <a:pt x="1427632" y="1071342"/>
                  <a:pt x="1320346" y="1048580"/>
                  <a:pt x="1112402" y="1055388"/>
                </a:cubicBezTo>
                <a:cubicBezTo>
                  <a:pt x="904458" y="1062196"/>
                  <a:pt x="808543" y="1049546"/>
                  <a:pt x="629670" y="1055388"/>
                </a:cubicBezTo>
                <a:cubicBezTo>
                  <a:pt x="450797" y="1061230"/>
                  <a:pt x="294148" y="1074634"/>
                  <a:pt x="175902" y="1055388"/>
                </a:cubicBezTo>
                <a:cubicBezTo>
                  <a:pt x="93228" y="1068036"/>
                  <a:pt x="-18390" y="962553"/>
                  <a:pt x="0" y="879486"/>
                </a:cubicBezTo>
                <a:cubicBezTo>
                  <a:pt x="-12815" y="803121"/>
                  <a:pt x="-7869" y="673637"/>
                  <a:pt x="0" y="513622"/>
                </a:cubicBezTo>
                <a:cubicBezTo>
                  <a:pt x="7869" y="353607"/>
                  <a:pt x="10638" y="255149"/>
                  <a:pt x="0" y="175902"/>
                </a:cubicBezTo>
                <a:close/>
              </a:path>
              <a:path w="1800000" h="1055388" stroke="0" extrusionOk="0">
                <a:moveTo>
                  <a:pt x="0" y="175902"/>
                </a:moveTo>
                <a:cubicBezTo>
                  <a:pt x="-2587" y="83170"/>
                  <a:pt x="63647" y="-18161"/>
                  <a:pt x="175902" y="0"/>
                </a:cubicBezTo>
                <a:cubicBezTo>
                  <a:pt x="321618" y="-18919"/>
                  <a:pt x="510208" y="-18283"/>
                  <a:pt x="687598" y="0"/>
                </a:cubicBezTo>
                <a:cubicBezTo>
                  <a:pt x="864988" y="18283"/>
                  <a:pt x="970790" y="-15967"/>
                  <a:pt x="1184812" y="0"/>
                </a:cubicBezTo>
                <a:cubicBezTo>
                  <a:pt x="1398834" y="15967"/>
                  <a:pt x="1430291" y="-13472"/>
                  <a:pt x="1624098" y="0"/>
                </a:cubicBezTo>
                <a:cubicBezTo>
                  <a:pt x="1713544" y="-2849"/>
                  <a:pt x="1798695" y="93274"/>
                  <a:pt x="1800000" y="175902"/>
                </a:cubicBezTo>
                <a:cubicBezTo>
                  <a:pt x="1810552" y="249135"/>
                  <a:pt x="1807824" y="415941"/>
                  <a:pt x="1800000" y="513622"/>
                </a:cubicBezTo>
                <a:cubicBezTo>
                  <a:pt x="1792176" y="611303"/>
                  <a:pt x="1811474" y="805543"/>
                  <a:pt x="1800000" y="879486"/>
                </a:cubicBezTo>
                <a:cubicBezTo>
                  <a:pt x="1801991" y="989246"/>
                  <a:pt x="1735885" y="1055530"/>
                  <a:pt x="1624098" y="1055388"/>
                </a:cubicBezTo>
                <a:cubicBezTo>
                  <a:pt x="1436955" y="1058381"/>
                  <a:pt x="1351483" y="1062873"/>
                  <a:pt x="1170330" y="1055388"/>
                </a:cubicBezTo>
                <a:cubicBezTo>
                  <a:pt x="989177" y="1047903"/>
                  <a:pt x="938174" y="1043921"/>
                  <a:pt x="716562" y="1055388"/>
                </a:cubicBezTo>
                <a:cubicBezTo>
                  <a:pt x="494950" y="1066855"/>
                  <a:pt x="443326" y="1078712"/>
                  <a:pt x="175902" y="1055388"/>
                </a:cubicBezTo>
                <a:cubicBezTo>
                  <a:pt x="64798" y="1037506"/>
                  <a:pt x="18819" y="967609"/>
                  <a:pt x="0" y="879486"/>
                </a:cubicBezTo>
                <a:cubicBezTo>
                  <a:pt x="-15215" y="696668"/>
                  <a:pt x="1698" y="600935"/>
                  <a:pt x="0" y="513622"/>
                </a:cubicBezTo>
                <a:cubicBezTo>
                  <a:pt x="-1698" y="426309"/>
                  <a:pt x="-1292" y="272110"/>
                  <a:pt x="0" y="17590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F6AF66-EBD4-4511-CB9D-EF9799973C64}"/>
              </a:ext>
            </a:extLst>
          </p:cNvPr>
          <p:cNvSpPr txBox="1"/>
          <p:nvPr/>
        </p:nvSpPr>
        <p:spPr>
          <a:xfrm>
            <a:off x="10274166" y="3821160"/>
            <a:ext cx="1462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Inter"/>
              </a:rPr>
              <a:t>Prediction</a:t>
            </a:r>
            <a:endParaRPr lang="zh-CN" altLang="en-US" sz="2000" b="1" dirty="0">
              <a:latin typeface="Inter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25A2782C-308E-A122-968A-864C94E39CC4}"/>
              </a:ext>
            </a:extLst>
          </p:cNvPr>
          <p:cNvSpPr/>
          <p:nvPr/>
        </p:nvSpPr>
        <p:spPr>
          <a:xfrm>
            <a:off x="2187243" y="3816851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33E6EC1F-F308-585D-5D8E-E4E14088CD8C}"/>
              </a:ext>
            </a:extLst>
          </p:cNvPr>
          <p:cNvSpPr/>
          <p:nvPr/>
        </p:nvSpPr>
        <p:spPr>
          <a:xfrm>
            <a:off x="4508189" y="3863413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6D0CB84D-2EA5-2BE9-BDE3-2E01E9002015}"/>
              </a:ext>
            </a:extLst>
          </p:cNvPr>
          <p:cNvSpPr/>
          <p:nvPr/>
        </p:nvSpPr>
        <p:spPr>
          <a:xfrm>
            <a:off x="6941244" y="3906727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D3330140-563F-9A0B-4E97-8B4079556C4B}"/>
              </a:ext>
            </a:extLst>
          </p:cNvPr>
          <p:cNvSpPr/>
          <p:nvPr/>
        </p:nvSpPr>
        <p:spPr>
          <a:xfrm>
            <a:off x="9414174" y="3857385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6079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DF0E76-41A0-9CFB-7412-9883EF6B7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900000"/>
            <a:ext cx="6096000" cy="1080000"/>
          </a:xfrm>
        </p:spPr>
        <p:txBody>
          <a:bodyPr>
            <a:normAutofit fontScale="90000"/>
          </a:bodyPr>
          <a:lstStyle/>
          <a:p>
            <a:r>
              <a:rPr lang="en-US" altLang="zh-CN" sz="4900" i="0" dirty="0">
                <a:solidFill>
                  <a:srgbClr val="000000"/>
                </a:solidFill>
                <a:effectLst/>
                <a:latin typeface="+mj-ea"/>
              </a:rPr>
              <a:t>Building a Model</a:t>
            </a:r>
            <a:b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01E3EF-0A69-93B5-BFD6-171C005D1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000" y="2529000"/>
            <a:ext cx="3576000" cy="2349001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Rescaling Layer </a:t>
            </a:r>
          </a:p>
          <a:p>
            <a:r>
              <a:rPr lang="en-US" altLang="zh-CN" sz="2800" dirty="0"/>
              <a:t>Pre-trained Model</a:t>
            </a:r>
          </a:p>
          <a:p>
            <a:r>
              <a:rPr lang="en-US" altLang="zh-CN" sz="2800" dirty="0"/>
              <a:t>Dense Layer</a:t>
            </a:r>
          </a:p>
          <a:p>
            <a:r>
              <a:rPr lang="en-US" altLang="zh-CN" sz="2800" dirty="0"/>
              <a:t>Adam Optimizer</a:t>
            </a:r>
            <a:endParaRPr lang="zh-CN" altLang="en-US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3F3FAA-849F-40D3-A45E-BD246CAD06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752732-8D2C-3117-4AF5-C4AD8BA317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Data Science II / Deadlock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389151-0538-3D68-7393-07C5460E6F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/>
          </a:p>
        </p:txBody>
      </p:sp>
      <p:pic>
        <p:nvPicPr>
          <p:cNvPr id="15" name="图片 14" descr="日程表&#10;&#10;描述已自动生成">
            <a:extLst>
              <a:ext uri="{FF2B5EF4-FFF2-40B4-BE49-F238E27FC236}">
                <a16:creationId xmlns:a16="http://schemas.microsoft.com/office/drawing/2014/main" id="{6969675F-BC20-5F36-7F39-2ADBEDF8C9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428" y="1959724"/>
            <a:ext cx="7161572" cy="36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562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359A1-56DF-0EEA-2A58-1AE20C13A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7560000" cy="590968"/>
          </a:xfrm>
        </p:spPr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EE1C1E-4CC4-4800-65FE-192388058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980000"/>
            <a:ext cx="5376000" cy="4500000"/>
          </a:xfrm>
        </p:spPr>
        <p:txBody>
          <a:bodyPr/>
          <a:lstStyle/>
          <a:p>
            <a:r>
              <a:rPr lang="en-US" altLang="zh-CN" dirty="0">
                <a:latin typeface="+mn-ea"/>
              </a:rPr>
              <a:t>We will add 3 Very Important Callbacks for our model</a:t>
            </a:r>
          </a:p>
          <a:p>
            <a:r>
              <a:rPr lang="en-US" altLang="zh-CN" dirty="0" err="1">
                <a:latin typeface="+mn-ea"/>
              </a:rPr>
              <a:t>ModelCheckpoint</a:t>
            </a:r>
            <a:r>
              <a:rPr lang="en-US" altLang="zh-CN" dirty="0">
                <a:latin typeface="+mn-ea"/>
              </a:rPr>
              <a:t>: This callback saves the model weights after every epoch if the validation loss improves.</a:t>
            </a:r>
          </a:p>
          <a:p>
            <a:r>
              <a:rPr lang="en-US" altLang="zh-CN" dirty="0" err="1">
                <a:latin typeface="+mn-ea"/>
              </a:rPr>
              <a:t>EarlyStopping</a:t>
            </a:r>
            <a:r>
              <a:rPr lang="en-US" altLang="zh-CN" dirty="0">
                <a:latin typeface="+mn-ea"/>
              </a:rPr>
              <a:t>: This callback stops the training process if the validation loss doesn't improve for a certain number of epochs.</a:t>
            </a:r>
          </a:p>
          <a:p>
            <a:r>
              <a:rPr lang="en-US" altLang="zh-CN" dirty="0" err="1">
                <a:latin typeface="+mn-ea"/>
              </a:rPr>
              <a:t>ReduceLROnPlateu</a:t>
            </a:r>
            <a:r>
              <a:rPr lang="en-US" altLang="zh-CN" dirty="0">
                <a:latin typeface="+mn-ea"/>
              </a:rPr>
              <a:t>: This callback monitors a quantity and if no improvement is seen for a 'patience' number of epochs, the learning rate is reduced.</a:t>
            </a:r>
            <a:endParaRPr lang="zh-CN" altLang="en-US" dirty="0">
              <a:latin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1AF680-C3F0-C940-FE9E-32E178DB903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6D521-0EA3-5F38-6764-CB34500E10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4451D7-2D6D-9646-644C-10D7A9DD21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/>
          </a:p>
        </p:txBody>
      </p:sp>
      <p:pic>
        <p:nvPicPr>
          <p:cNvPr id="8" name="图片 7" descr="小狗在床上&#10;&#10;描述已自动生成">
            <a:extLst>
              <a:ext uri="{FF2B5EF4-FFF2-40B4-BE49-F238E27FC236}">
                <a16:creationId xmlns:a16="http://schemas.microsoft.com/office/drawing/2014/main" id="{E9A7E280-8659-D8E0-D75A-5679FE8FA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0" y="2349000"/>
            <a:ext cx="47625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705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44452-1DF7-61F9-73B5-08BBAA31A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b="1" i="0" dirty="0">
                <a:solidFill>
                  <a:srgbClr val="000000"/>
                </a:solidFill>
                <a:effectLst/>
                <a:latin typeface="Inter"/>
              </a:rPr>
              <a:t>Visualizing The Metrics Curves</a:t>
            </a:r>
            <a:br>
              <a:rPr lang="en-US" altLang="zh-CN" sz="4400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F22B9-46D2-DA64-E4C6-79B603857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After the cross-validation, 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see……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8FB87F-844B-039A-0826-04064B748DE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2A674D-B453-C954-0E04-842110DB05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C628A-83B2-AB62-D859-64FF46EAE8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/>
          </a:p>
        </p:txBody>
      </p:sp>
      <p:pic>
        <p:nvPicPr>
          <p:cNvPr id="18" name="图片 17" descr="图形用户界面&#10;&#10;低可信度描述已自动生成">
            <a:extLst>
              <a:ext uri="{FF2B5EF4-FFF2-40B4-BE49-F238E27FC236}">
                <a16:creationId xmlns:a16="http://schemas.microsoft.com/office/drawing/2014/main" id="{4A22D1C2-F36E-53AD-CA75-104D6144B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6429"/>
            <a:ext cx="121920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850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F565D-C57C-B591-2F37-C9E52F85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i="0" dirty="0">
                <a:solidFill>
                  <a:srgbClr val="000000"/>
                </a:solidFill>
                <a:effectLst/>
                <a:latin typeface="Inter"/>
              </a:rPr>
              <a:t>Visualizing The Metrics Curves</a:t>
            </a:r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A151E841-D92D-2B00-26F6-3072E3634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000" y="1833365"/>
            <a:ext cx="3778228" cy="2194566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47659E-DF40-11F8-62F0-221D2C55F9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24.01.2024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4821C-70AE-8323-A766-68EBD16281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562DD9-3A0E-0083-1E71-BDD96FF154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9</a:t>
            </a:fld>
            <a:endParaRPr lang="de-DE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F037898-6AD3-3779-05B8-1447343F4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2242" y="1816682"/>
            <a:ext cx="3778227" cy="221124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4988E8A-6062-6345-7BCE-0E5E8CF89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96000" y="4303435"/>
            <a:ext cx="3778227" cy="21945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81F5ABE-2B68-E96A-B207-0EA34ABD0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92243" y="4286753"/>
            <a:ext cx="3778225" cy="2211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6210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306</Words>
  <Application>Microsoft Office PowerPoint</Application>
  <PresentationFormat>宽屏</PresentationFormat>
  <Paragraphs>80</Paragraphs>
  <Slides>11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7" baseType="lpstr">
      <vt:lpstr>Inter</vt:lpstr>
      <vt:lpstr>Arial</vt:lpstr>
      <vt:lpstr>Arial Black</vt:lpstr>
      <vt:lpstr>Calibri</vt:lpstr>
      <vt:lpstr>Wingdings</vt:lpstr>
      <vt:lpstr>Template</vt:lpstr>
      <vt:lpstr>Model&amp;function</vt:lpstr>
      <vt:lpstr>PowerPoint 演示文稿</vt:lpstr>
      <vt:lpstr>What is resnet</vt:lpstr>
      <vt:lpstr>Why Resnet50</vt:lpstr>
      <vt:lpstr>Work flow</vt:lpstr>
      <vt:lpstr>Building a Model </vt:lpstr>
      <vt:lpstr>TRAINING</vt:lpstr>
      <vt:lpstr>Visualizing The Metrics Curves </vt:lpstr>
      <vt:lpstr>Visualizing The Metrics Curves</vt:lpstr>
      <vt:lpstr>Prediction </vt:lpstr>
      <vt:lpstr>Prediction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2023-05-22T13:05:43Z</dcterms:created>
  <dcterms:modified xsi:type="dcterms:W3CDTF">2024-01-24T14:01:11Z</dcterms:modified>
</cp:coreProperties>
</file>